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58" r:id="rId3"/>
    <p:sldId id="309" r:id="rId4"/>
    <p:sldId id="294" r:id="rId5"/>
    <p:sldId id="295" r:id="rId6"/>
    <p:sldId id="275" r:id="rId7"/>
    <p:sldId id="296" r:id="rId8"/>
    <p:sldId id="308" r:id="rId9"/>
    <p:sldId id="315" r:id="rId10"/>
    <p:sldId id="314" r:id="rId11"/>
    <p:sldId id="298" r:id="rId12"/>
    <p:sldId id="316" r:id="rId13"/>
    <p:sldId id="285" r:id="rId14"/>
    <p:sldId id="304" r:id="rId15"/>
    <p:sldId id="305" r:id="rId16"/>
    <p:sldId id="287" r:id="rId17"/>
    <p:sldId id="313" r:id="rId18"/>
    <p:sldId id="300" r:id="rId19"/>
    <p:sldId id="302" r:id="rId20"/>
    <p:sldId id="301" r:id="rId21"/>
    <p:sldId id="312" r:id="rId22"/>
    <p:sldId id="307" r:id="rId23"/>
    <p:sldId id="292" r:id="rId24"/>
    <p:sldId id="303" r:id="rId25"/>
    <p:sldId id="268" r:id="rId26"/>
    <p:sldId id="310" r:id="rId27"/>
    <p:sldId id="270" r:id="rId28"/>
    <p:sldId id="29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3C895E-1FF3-7B4B-8A26-127C31B25EB1}">
          <p14:sldIdLst>
            <p14:sldId id="256"/>
            <p14:sldId id="258"/>
          </p14:sldIdLst>
        </p14:section>
        <p14:section name="webpack 安装与使用" id="{E0A9D31A-8939-A24B-B129-6B1648E87ACD}">
          <p14:sldIdLst>
            <p14:sldId id="309"/>
            <p14:sldId id="294"/>
            <p14:sldId id="295"/>
            <p14:sldId id="275"/>
            <p14:sldId id="296"/>
          </p14:sldIdLst>
        </p14:section>
        <p14:section name="webpack 能做什么" id="{A943269D-6595-6243-A97B-B7D62889376D}">
          <p14:sldIdLst>
            <p14:sldId id="308"/>
            <p14:sldId id="315"/>
            <p14:sldId id="314"/>
            <p14:sldId id="298"/>
            <p14:sldId id="316"/>
            <p14:sldId id="285"/>
            <p14:sldId id="304"/>
            <p14:sldId id="305"/>
            <p14:sldId id="287"/>
            <p14:sldId id="313"/>
            <p14:sldId id="300"/>
            <p14:sldId id="302"/>
            <p14:sldId id="301"/>
            <p14:sldId id="312"/>
          </p14:sldIdLst>
        </p14:section>
        <p14:section name="webpack 出现之前的前端构建工具" id="{C9DC98F9-1F72-9845-9815-94CB409744B2}">
          <p14:sldIdLst>
            <p14:sldId id="307"/>
            <p14:sldId id="292"/>
            <p14:sldId id="303"/>
            <p14:sldId id="268"/>
            <p14:sldId id="310"/>
            <p14:sldId id="270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25698" initials="T" lastIdx="1" clrIdx="0">
    <p:extLst>
      <p:ext uri="{19B8F6BF-5375-455C-9EA6-DF929625EA0E}">
        <p15:presenceInfo xmlns:p15="http://schemas.microsoft.com/office/powerpoint/2012/main" userId="18cf0550-d808-468b-898a-31c113f86f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A5BA"/>
    <a:srgbClr val="2B3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3" autoAdjust="0"/>
    <p:restoredTop sz="53297" autoAdjust="0"/>
  </p:normalViewPr>
  <p:slideViewPr>
    <p:cSldViewPr snapToGrid="0">
      <p:cViewPr varScale="1">
        <p:scale>
          <a:sx n="116" d="100"/>
          <a:sy n="116" d="100"/>
        </p:scale>
        <p:origin x="200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62CB6-00B6-4334-A2AA-5934367702A6}" type="datetimeFigureOut">
              <a:rPr lang="zh-CN" altLang="en-US" smtClean="0"/>
              <a:t>2018/8/4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41123-8D22-4BAE-8309-ACE9217F3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13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41123-8D22-4BAE-8309-ACE9217F3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37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41123-8D22-4BAE-8309-ACE9217F3C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6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2B3A4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65E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419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07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10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 algn="l">
              <a:buFont typeface="Wingdings" panose="05000000000000000000" pitchFamily="2" charset="2"/>
              <a:buChar char="ü"/>
              <a:defRPr/>
            </a:lvl2pPr>
            <a:lvl3pPr marL="1143000" indent="-228600" algn="l">
              <a:buFont typeface="Wingdings" panose="05000000000000000000" pitchFamily="2" charset="2"/>
              <a:buChar char="ü"/>
              <a:defRPr/>
            </a:lvl3pPr>
            <a:lvl4pPr marL="1600200" indent="-228600" algn="l">
              <a:buFont typeface="Wingdings" panose="05000000000000000000" pitchFamily="2" charset="2"/>
              <a:buChar char="ü"/>
              <a:defRPr/>
            </a:lvl4pPr>
            <a:lvl5pPr marL="2057400" indent="-228600" algn="l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934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465E6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0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59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ü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44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407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88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 marL="685800" indent="-228600">
              <a:buFont typeface="Wingdings" panose="05000000000000000000" pitchFamily="2" charset="2"/>
              <a:buChar char="ü"/>
              <a:defRPr sz="2800"/>
            </a:lvl2pPr>
            <a:lvl3pPr marL="1143000" indent="-228600">
              <a:buFont typeface="Wingdings" panose="05000000000000000000" pitchFamily="2" charset="2"/>
              <a:buChar char="ü"/>
              <a:defRPr sz="24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Wingdings" panose="05000000000000000000" pitchFamily="2" charset="2"/>
              <a:buChar char="ü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89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22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页脚占位符 4"/>
          <p:cNvSpPr txBox="1">
            <a:spLocks/>
          </p:cNvSpPr>
          <p:nvPr/>
        </p:nvSpPr>
        <p:spPr>
          <a:xfrm>
            <a:off x="217714" y="6401708"/>
            <a:ext cx="244384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8" name="Picture 5" descr="logo-on-white-b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7" y="144957"/>
            <a:ext cx="941506" cy="26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webpack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7" y="4877"/>
            <a:ext cx="4603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BAB7BED4-F902-5141-8BBD-EF6C89A6EAF8}"/>
              </a:ext>
            </a:extLst>
          </p:cNvPr>
          <p:cNvSpPr txBox="1">
            <a:spLocks/>
          </p:cNvSpPr>
          <p:nvPr userDrawn="1"/>
        </p:nvSpPr>
        <p:spPr>
          <a:xfrm>
            <a:off x="217714" y="6401708"/>
            <a:ext cx="2443843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15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2B3A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ü"/>
        <a:defRPr sz="2800" kern="1200">
          <a:solidFill>
            <a:srgbClr val="465E6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400" kern="1200">
          <a:solidFill>
            <a:srgbClr val="465E6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rgbClr val="465E6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rgbClr val="465E6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rgbClr val="465E6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bateman.github.io/webpack-visualizer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pack.github.io/analys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compariso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webpack </a:t>
            </a:r>
            <a:r>
              <a:rPr lang="zh-CN" altLang="en-US" dirty="0"/>
              <a:t>从入门到精通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NEXT </a:t>
            </a:r>
            <a:r>
              <a:rPr lang="zh-CN" altLang="en-US" dirty="0"/>
              <a:t>前端学位课程</a:t>
            </a:r>
          </a:p>
        </p:txBody>
      </p:sp>
    </p:spTree>
    <p:extLst>
      <p:ext uri="{BB962C8B-B14F-4D97-AF65-F5344CB8AC3E}">
        <p14:creationId xmlns:p14="http://schemas.microsoft.com/office/powerpoint/2010/main" val="83850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F44B-D7DB-604E-9B64-F10918C4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5D2E-6A82-CF4B-966C-0CE83ED05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zh-CN" dirty="0"/>
              <a:t>ESM </a:t>
            </a:r>
            <a:r>
              <a:rPr lang="zh-CN" altLang="en-US" dirty="0"/>
              <a:t>在浏览器端的兼容性不好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实现一个公共库需要兼容多种模块规范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690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F44B-D7DB-604E-9B64-F10918C4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5D2E-6A82-CF4B-966C-0CE83ED05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ja-JP" dirty="0"/>
              <a:t>webpack</a:t>
            </a:r>
            <a:r>
              <a:rPr lang="zh-CN" altLang="en-US" dirty="0"/>
              <a:t> </a:t>
            </a:r>
            <a:endParaRPr lang="en-US" altLang="ja-JP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ja-JP" altLang="en-US"/>
              <a:t>统一解决各种</a:t>
            </a:r>
            <a:r>
              <a:rPr lang="zh-CN" altLang="en-US" dirty="0"/>
              <a:t>模块</a:t>
            </a:r>
            <a:r>
              <a:rPr lang="ja-JP" altLang="en-US"/>
              <a:t>规范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支持多种模块规范的模块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ES6 Modules </a:t>
            </a:r>
          </a:p>
          <a:p>
            <a:r>
              <a:rPr lang="en-US" altLang="zh-CN" dirty="0" err="1"/>
              <a:t>CommonJS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AMD</a:t>
            </a:r>
            <a:endParaRPr lang="en-US" altLang="ja-JP" dirty="0"/>
          </a:p>
          <a:p>
            <a:r>
              <a:rPr lang="en-US" altLang="zh-CN" dirty="0" err="1"/>
              <a:t>css</a:t>
            </a:r>
            <a:r>
              <a:rPr lang="en-US" altLang="zh-CN" dirty="0"/>
              <a:t>/sass/less </a:t>
            </a:r>
            <a:r>
              <a:rPr lang="ja-JP" altLang="en-US"/>
              <a:t>文件中的 </a:t>
            </a:r>
            <a:r>
              <a:rPr lang="en-US" altLang="ja-JP" dirty="0"/>
              <a:t>@</a:t>
            </a:r>
            <a:r>
              <a:rPr lang="en-US" altLang="zh-CN" dirty="0"/>
              <a:t>import </a:t>
            </a:r>
            <a:endParaRPr lang="en-US" altLang="ja-JP" dirty="0"/>
          </a:p>
          <a:p>
            <a:endParaRPr lang="en-US" altLang="zh-CN" dirty="0"/>
          </a:p>
          <a:p>
            <a:pPr marL="0" indent="0">
              <a:buNone/>
            </a:pPr>
            <a:r>
              <a:rPr lang="ja-JP" altLang="en-US"/>
              <a:t>同时打包的</a:t>
            </a:r>
            <a:r>
              <a:rPr lang="zh-CN" altLang="en-US" dirty="0"/>
              <a:t> </a:t>
            </a:r>
            <a:r>
              <a:rPr lang="en-US" altLang="zh-CN" i="1" dirty="0"/>
              <a:t>bundle</a:t>
            </a:r>
            <a:r>
              <a:rPr lang="zh-CN" altLang="en-US" i="1" dirty="0"/>
              <a:t> </a:t>
            </a:r>
            <a:r>
              <a:rPr lang="ja-JP" altLang="en-US"/>
              <a:t>也能输出为多种规范的模块</a:t>
            </a:r>
            <a:r>
              <a:rPr lang="zh-CN" altLang="en-US" dirty="0"/>
              <a:t>（</a:t>
            </a:r>
            <a:r>
              <a:rPr lang="en-US" altLang="zh-CN" dirty="0" err="1"/>
              <a:t>libraryTarget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873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ja-JP" altLang="en-US"/>
              <a:t>万物皆模块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ja-JP" altLang="en-US"/>
              <a:t>构建所有依赖模块</a:t>
            </a:r>
            <a:r>
              <a:rPr lang="zh-CN" altLang="en-US" dirty="0"/>
              <a:t>，</a:t>
            </a:r>
            <a:r>
              <a:rPr lang="ja-JP" altLang="en-US"/>
              <a:t>打包生成一个或多个</a:t>
            </a:r>
            <a:r>
              <a:rPr lang="en-US" altLang="ja-JP" dirty="0"/>
              <a:t> </a:t>
            </a:r>
            <a:r>
              <a:rPr lang="en-US" altLang="ja-JP" i="1" dirty="0"/>
              <a:t>bundle</a:t>
            </a:r>
            <a:r>
              <a:rPr lang="zh-CN" altLang="en-US" dirty="0"/>
              <a:t>，</a:t>
            </a:r>
            <a:r>
              <a:rPr lang="ja-JP" altLang="en-US"/>
              <a:t>按需加载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64CB8-3995-C345-A0DC-BA519815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69" y="2983052"/>
            <a:ext cx="8111812" cy="35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万物皆模块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3A251-9720-5C40-B790-4CF5E9F6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02" y="2412373"/>
            <a:ext cx="4191000" cy="455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D919A-D866-2C40-80EF-42B09013AE63}"/>
              </a:ext>
            </a:extLst>
          </p:cNvPr>
          <p:cNvSpPr txBox="1"/>
          <p:nvPr/>
        </p:nvSpPr>
        <p:spPr>
          <a:xfrm>
            <a:off x="838200" y="24555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3A42"/>
                </a:solidFill>
              </a:rPr>
              <a:t>JS </a:t>
            </a:r>
            <a:r>
              <a:rPr lang="zh-CN" altLang="en-US" dirty="0">
                <a:solidFill>
                  <a:srgbClr val="2B3A42"/>
                </a:solidFill>
              </a:rPr>
              <a:t>模块</a:t>
            </a:r>
            <a:endParaRPr lang="en-US" dirty="0">
              <a:solidFill>
                <a:srgbClr val="2B3A4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085C0-5354-F943-B6CA-66C01FC2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178" y="3187559"/>
            <a:ext cx="4190400" cy="456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CD1E79-B271-074A-A5D9-BB2AA2ED62D0}"/>
              </a:ext>
            </a:extLst>
          </p:cNvPr>
          <p:cNvSpPr txBox="1"/>
          <p:nvPr/>
        </p:nvSpPr>
        <p:spPr>
          <a:xfrm>
            <a:off x="838200" y="32252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3A42"/>
                </a:solidFill>
              </a:rPr>
              <a:t>CSS </a:t>
            </a:r>
            <a:r>
              <a:rPr lang="zh-CN" altLang="en-US" dirty="0">
                <a:solidFill>
                  <a:srgbClr val="2B3A42"/>
                </a:solidFill>
              </a:rPr>
              <a:t>模块</a:t>
            </a:r>
            <a:endParaRPr lang="en-US" dirty="0">
              <a:solidFill>
                <a:srgbClr val="2B3A4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BD0A85-9C77-E64C-9FEC-136C8454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78" y="3936067"/>
            <a:ext cx="4180038" cy="447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CFEDC-4C9C-EB4B-AF6C-A3E621850D78}"/>
              </a:ext>
            </a:extLst>
          </p:cNvPr>
          <p:cNvSpPr txBox="1"/>
          <p:nvPr/>
        </p:nvSpPr>
        <p:spPr>
          <a:xfrm>
            <a:off x="838200" y="3975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图片模块</a:t>
            </a:r>
            <a:endParaRPr lang="en-US" dirty="0">
              <a:solidFill>
                <a:srgbClr val="2B3A4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959787-0343-1646-9C71-9E39C0A0E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502" y="4754040"/>
            <a:ext cx="4169076" cy="1068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F2A0F-A3CD-4646-9842-DD4C30CF6FAC}"/>
              </a:ext>
            </a:extLst>
          </p:cNvPr>
          <p:cNvSpPr txBox="1"/>
          <p:nvPr/>
        </p:nvSpPr>
        <p:spPr>
          <a:xfrm>
            <a:off x="849162" y="4684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字体模块</a:t>
            </a:r>
            <a:endParaRPr lang="en-US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按需加载</a:t>
            </a:r>
            <a:r>
              <a:rPr lang="zh-CN" altLang="en-US" dirty="0"/>
              <a:t> </a:t>
            </a:r>
            <a:r>
              <a:rPr lang="en-US" altLang="zh-CN" dirty="0"/>
              <a:t>import() / </a:t>
            </a:r>
            <a:r>
              <a:rPr lang="en-US" altLang="zh-CN" dirty="0" err="1"/>
              <a:t>require.ensure</a:t>
            </a:r>
            <a:r>
              <a:rPr lang="en-US" altLang="zh-CN" dirty="0"/>
              <a:t>()</a:t>
            </a:r>
            <a:endParaRPr lang="en-US" altLang="ja-JP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8462EB3-8DB6-704D-BA6F-B21174FF4ED0}"/>
              </a:ext>
            </a:extLst>
          </p:cNvPr>
          <p:cNvSpPr txBox="1">
            <a:spLocks/>
          </p:cNvSpPr>
          <p:nvPr/>
        </p:nvSpPr>
        <p:spPr>
          <a:xfrm>
            <a:off x="838199" y="1846350"/>
            <a:ext cx="6153615" cy="4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ja-JP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8BF10-3395-9848-BCFF-167D7E95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0179"/>
            <a:ext cx="4953513" cy="172979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6D2223-1013-224A-82F9-9686FF6A9DCD}"/>
              </a:ext>
            </a:extLst>
          </p:cNvPr>
          <p:cNvSpPr/>
          <p:nvPr/>
        </p:nvSpPr>
        <p:spPr>
          <a:xfrm>
            <a:off x="1039907" y="2920339"/>
            <a:ext cx="2223246" cy="22411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8495C-EF48-7344-8091-518C99AB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265400"/>
            <a:ext cx="4953514" cy="19592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8075F3-515D-B240-9884-06F989BBB0FA}"/>
              </a:ext>
            </a:extLst>
          </p:cNvPr>
          <p:cNvSpPr/>
          <p:nvPr/>
        </p:nvSpPr>
        <p:spPr>
          <a:xfrm>
            <a:off x="1039907" y="5396753"/>
            <a:ext cx="3245222" cy="18825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2FB76B-DEB8-E943-ABDA-2EAB981CC9A4}"/>
              </a:ext>
            </a:extLst>
          </p:cNvPr>
          <p:cNvCxnSpPr/>
          <p:nvPr/>
        </p:nvCxnSpPr>
        <p:spPr>
          <a:xfrm flipH="1">
            <a:off x="3576918" y="2662518"/>
            <a:ext cx="3101788" cy="36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5BA853-4B1A-B740-AD44-8EE678170D6F}"/>
              </a:ext>
            </a:extLst>
          </p:cNvPr>
          <p:cNvSpPr txBox="1"/>
          <p:nvPr/>
        </p:nvSpPr>
        <p:spPr>
          <a:xfrm>
            <a:off x="6739136" y="249584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拆分 </a:t>
            </a:r>
            <a:r>
              <a:rPr lang="en-US" altLang="zh-CN" dirty="0" err="1">
                <a:solidFill>
                  <a:srgbClr val="2B3A42"/>
                </a:solidFill>
              </a:rPr>
              <a:t>lodash</a:t>
            </a:r>
            <a:endParaRPr lang="en-US" dirty="0">
              <a:solidFill>
                <a:srgbClr val="2B3A42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786553-A7BA-D445-8F8F-9F626BBC61AC}"/>
              </a:ext>
            </a:extLst>
          </p:cNvPr>
          <p:cNvCxnSpPr/>
          <p:nvPr/>
        </p:nvCxnSpPr>
        <p:spPr>
          <a:xfrm flipH="1">
            <a:off x="4554071" y="5047129"/>
            <a:ext cx="2572870" cy="44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589A79-9DD4-1646-BF1D-189AE4FECB3E}"/>
              </a:ext>
            </a:extLst>
          </p:cNvPr>
          <p:cNvSpPr txBox="1"/>
          <p:nvPr/>
        </p:nvSpPr>
        <p:spPr>
          <a:xfrm>
            <a:off x="7196953" y="486246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生成新的 </a:t>
            </a:r>
            <a:r>
              <a:rPr lang="en-US" altLang="zh-CN" dirty="0">
                <a:solidFill>
                  <a:srgbClr val="2B3A42"/>
                </a:solidFill>
              </a:rPr>
              <a:t>bundle</a:t>
            </a:r>
            <a:endParaRPr lang="en-US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40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 的更多功能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模块化</a:t>
            </a:r>
            <a:r>
              <a:rPr lang="zh-CN" altLang="en-US" dirty="0"/>
              <a:t>，</a:t>
            </a:r>
            <a:r>
              <a:rPr lang="ja-JP" altLang="en-US"/>
              <a:t>支持多种规范</a:t>
            </a:r>
            <a:endParaRPr lang="en-US" altLang="ja-JP" dirty="0"/>
          </a:p>
          <a:p>
            <a:r>
              <a:rPr lang="ja-JP" altLang="en-US"/>
              <a:t>代码拆分</a:t>
            </a:r>
            <a:r>
              <a:rPr lang="zh-CN" altLang="en-US" dirty="0"/>
              <a:t>（</a:t>
            </a:r>
            <a:r>
              <a:rPr lang="en-US" altLang="zh-CN" dirty="0"/>
              <a:t> Code Splitting </a:t>
            </a:r>
            <a:r>
              <a:rPr lang="zh-CN" altLang="en-US" dirty="0"/>
              <a:t>）</a:t>
            </a:r>
            <a:r>
              <a:rPr lang="ja-JP" altLang="en-US"/>
              <a:t>和按需加载</a:t>
            </a:r>
            <a:endParaRPr lang="en-US" altLang="ja-JP" dirty="0"/>
          </a:p>
          <a:p>
            <a:r>
              <a:rPr lang="ja-JP" altLang="en-US"/>
              <a:t>丰富的开发工具</a:t>
            </a:r>
            <a:r>
              <a:rPr lang="zh-CN" altLang="en-US" dirty="0"/>
              <a:t>（</a:t>
            </a:r>
            <a:r>
              <a:rPr lang="en-US" altLang="zh-CN" dirty="0"/>
              <a:t>HMR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SourceMap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devServer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ja-JP" altLang="en-US"/>
              <a:t>构建中的各种编译时优化</a:t>
            </a:r>
            <a:r>
              <a:rPr lang="en-US" altLang="ja-JP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 Tree Shaking / Optimization 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Loaders</a:t>
            </a:r>
            <a:r>
              <a:rPr lang="zh-CN" altLang="en-US" dirty="0"/>
              <a:t> </a:t>
            </a:r>
            <a:r>
              <a:rPr lang="ja-JP" altLang="en-US"/>
              <a:t>加载各种各样的资源</a:t>
            </a:r>
            <a:endParaRPr lang="en-US" altLang="ja-JP" dirty="0"/>
          </a:p>
          <a:p>
            <a:r>
              <a:rPr lang="en-US" altLang="zh-CN" dirty="0"/>
              <a:t>Plugins </a:t>
            </a:r>
            <a:r>
              <a:rPr lang="ja-JP" altLang="en-US"/>
              <a:t>高度定制打包过程</a:t>
            </a:r>
            <a:endParaRPr lang="en-US" altLang="ja-JP" dirty="0"/>
          </a:p>
          <a:p>
            <a:endParaRPr lang="en-US" altLang="zh-CN" dirty="0"/>
          </a:p>
          <a:p>
            <a:pPr marL="0" indent="0">
              <a:buNone/>
            </a:pPr>
            <a:r>
              <a:rPr lang="ja-JP" altLang="en-US" sz="3200"/>
              <a:t>各功能在接下来的章节中会一一讲解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757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zh-CN" altLang="en-US" sz="3200" dirty="0"/>
              <a:t>除了前面提到的强大功能，还有什么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2963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3C-0D81-684E-A0F1-F9747D37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多种实用工具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dirty="0"/>
              <a:t>webpack visualizer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FB49786-8C8F-9D46-A4DE-EABFE29AC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453" y="1825625"/>
            <a:ext cx="4775409" cy="4351338"/>
          </a:xfrm>
          <a:prstGeom prst="rect">
            <a:avLst/>
          </a:prstGeom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B5ADD64-42EB-5747-A928-A4C1E58F02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i="1" dirty="0">
                <a:solidFill>
                  <a:srgbClr val="2B3A42"/>
                </a:solidFill>
              </a:rPr>
              <a:t>bundle</a:t>
            </a:r>
            <a:r>
              <a:rPr lang="en-US" altLang="zh-CN" dirty="0">
                <a:solidFill>
                  <a:srgbClr val="2B3A42"/>
                </a:solidFill>
              </a:rPr>
              <a:t> </a:t>
            </a:r>
            <a:r>
              <a:rPr lang="ja-JP" altLang="en-US">
                <a:solidFill>
                  <a:srgbClr val="2B3A42"/>
                </a:solidFill>
              </a:rPr>
              <a:t>可视化预览</a:t>
            </a:r>
            <a:endParaRPr lang="en-US" altLang="ja-JP" dirty="0">
              <a:solidFill>
                <a:srgbClr val="2B3A42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2B3A42"/>
                </a:solidFill>
              </a:rPr>
              <a:t>例子</a:t>
            </a:r>
            <a:r>
              <a:rPr lang="zh-CN" altLang="en-US" dirty="0">
                <a:solidFill>
                  <a:srgbClr val="2B3A42"/>
                </a:solidFill>
              </a:rPr>
              <a:t>：</a:t>
            </a:r>
            <a:r>
              <a:rPr lang="en-US" altLang="zh-CN" dirty="0">
                <a:hlinkClick r:id="rId3"/>
              </a:rPr>
              <a:t>Visualizer Demo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208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3C-0D81-684E-A0F1-F9747D37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多种实用工具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US" dirty="0"/>
              <a:t>webpack </a:t>
            </a:r>
            <a:r>
              <a:rPr lang="en-US" dirty="0" err="1"/>
              <a:t>analyse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D03EF26-255E-3842-98B1-B14E33A3E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006" y="1825625"/>
            <a:ext cx="6763681" cy="4124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0359E1-F4C4-4141-B729-334BC1D1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69" y="2928730"/>
            <a:ext cx="3331236" cy="324823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DA5A214-630B-C34A-ACD6-2DD1E31A38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>
                <a:solidFill>
                  <a:srgbClr val="2B3A42"/>
                </a:solidFill>
              </a:rPr>
              <a:t>更全面分析</a:t>
            </a:r>
            <a:r>
              <a:rPr lang="zh-CN" altLang="en-US" dirty="0">
                <a:solidFill>
                  <a:srgbClr val="2B3A42"/>
                </a:solidFill>
              </a:rPr>
              <a:t> </a:t>
            </a:r>
            <a:r>
              <a:rPr lang="en-US" altLang="zh-CN" i="1" dirty="0">
                <a:solidFill>
                  <a:srgbClr val="2B3A42"/>
                </a:solidFill>
              </a:rPr>
              <a:t>bundle</a:t>
            </a:r>
            <a:r>
              <a:rPr lang="en-US" altLang="zh-CN" dirty="0">
                <a:solidFill>
                  <a:srgbClr val="2B3A42"/>
                </a:solidFill>
              </a:rPr>
              <a:t> </a:t>
            </a:r>
          </a:p>
          <a:p>
            <a:pPr marL="0" indent="0">
              <a:buNone/>
            </a:pPr>
            <a:r>
              <a:rPr lang="ja-JP" altLang="en-US">
                <a:solidFill>
                  <a:srgbClr val="2B3A42"/>
                </a:solidFill>
              </a:rPr>
              <a:t>例子</a:t>
            </a:r>
            <a:r>
              <a:rPr lang="zh-CN" altLang="en-US" dirty="0">
                <a:solidFill>
                  <a:srgbClr val="2B3A42"/>
                </a:solidFill>
              </a:rPr>
              <a:t>：</a:t>
            </a:r>
            <a:r>
              <a:rPr lang="en-US" altLang="ja-JP" dirty="0">
                <a:hlinkClick r:id="rId4"/>
              </a:rPr>
              <a:t>webpack analyse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442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为什么需要 </a:t>
            </a:r>
            <a:r>
              <a:rPr lang="en-US" altLang="zh-CN" dirty="0"/>
              <a:t>webpack </a:t>
            </a:r>
            <a:r>
              <a:rPr lang="zh-CN" altLang="en-US" dirty="0"/>
              <a:t>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了解</a:t>
            </a:r>
            <a:r>
              <a:rPr lang="zh-CN" altLang="en-US" dirty="0"/>
              <a:t> </a:t>
            </a:r>
            <a:r>
              <a:rPr lang="en-US" altLang="zh-CN" dirty="0"/>
              <a:t>webpack</a:t>
            </a:r>
            <a:r>
              <a:rPr lang="zh-CN" altLang="en-US" dirty="0"/>
              <a:t> </a:t>
            </a:r>
            <a:r>
              <a:rPr lang="ja-JP" altLang="en-US"/>
              <a:t>解决了什么问题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63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3C-0D81-684E-A0F1-F9747D37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更好的开发体验</a:t>
            </a:r>
            <a:r>
              <a:rPr lang="zh-CN" altLang="en-US" dirty="0"/>
              <a:t> </a:t>
            </a:r>
            <a:r>
              <a:rPr lang="en-US"/>
              <a:t>webpack dashboard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5F80D07-4E31-494B-A104-A0E6A7B4D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0639" y="1974610"/>
            <a:ext cx="5877771" cy="3425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15A37-EEE2-0444-82C0-0C63090A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8" y="1974609"/>
            <a:ext cx="4535089" cy="342529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D014726-CF50-D440-ADBE-7FCB94258715}"/>
              </a:ext>
            </a:extLst>
          </p:cNvPr>
          <p:cNvSpPr/>
          <p:nvPr/>
        </p:nvSpPr>
        <p:spPr>
          <a:xfrm>
            <a:off x="5327956" y="3323969"/>
            <a:ext cx="593124" cy="49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zh-CN" altLang="en-US" sz="3200" dirty="0"/>
              <a:t>在 </a:t>
            </a:r>
            <a:r>
              <a:rPr lang="en-US" altLang="zh-CN" sz="3200" dirty="0"/>
              <a:t>webpack</a:t>
            </a:r>
            <a:r>
              <a:rPr lang="zh-CN" altLang="en-US" sz="3200" dirty="0"/>
              <a:t> 出现之前</a:t>
            </a:r>
            <a:endParaRPr lang="en-US" altLang="zh-CN" sz="3200" dirty="0"/>
          </a:p>
          <a:p>
            <a:pPr marL="0" indent="0" algn="ctr">
              <a:buNone/>
            </a:pPr>
            <a:r>
              <a:rPr lang="zh-CN" altLang="en-US" sz="3200" dirty="0"/>
              <a:t>前端构建工具是怎么样的呢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040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 出现之前的前端构建工具</a:t>
            </a:r>
          </a:p>
        </p:txBody>
      </p:sp>
    </p:spTree>
    <p:extLst>
      <p:ext uri="{BB962C8B-B14F-4D97-AF65-F5344CB8AC3E}">
        <p14:creationId xmlns:p14="http://schemas.microsoft.com/office/powerpoint/2010/main" val="2351727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Sea.js / </a:t>
            </a:r>
            <a:r>
              <a:rPr lang="en-US" altLang="zh-CN" dirty="0" err="1"/>
              <a:t>RequireJS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zh-CN" altLang="en-US" dirty="0"/>
              <a:t>：构建时模块化</a:t>
            </a:r>
          </a:p>
          <a:p>
            <a:pPr marL="0" indent="0">
              <a:buNone/>
            </a:pPr>
            <a:r>
              <a:rPr lang="en-US" altLang="zh-CN" dirty="0"/>
              <a:t>Sea.js / </a:t>
            </a:r>
            <a:r>
              <a:rPr lang="en-US" altLang="zh-CN" dirty="0" err="1"/>
              <a:t>RequireJS</a:t>
            </a:r>
            <a:r>
              <a:rPr lang="zh-CN" altLang="en-US" dirty="0"/>
              <a:t>：运行时模块化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ja-JP" altLang="en-US"/>
              <a:t>依赖额外打包工具</a:t>
            </a:r>
            <a:r>
              <a:rPr lang="zh-CN" altLang="en-US" dirty="0"/>
              <a:t> </a:t>
            </a:r>
            <a:r>
              <a:rPr lang="en-US" altLang="zh-CN" dirty="0" err="1"/>
              <a:t>Sea.js</a:t>
            </a:r>
            <a:r>
              <a:rPr lang="en-US" altLang="zh-CN" dirty="0"/>
              <a:t> </a:t>
            </a:r>
            <a:r>
              <a:rPr lang="en-US" altLang="zh-CN" dirty="0" err="1"/>
              <a:t>spm</a:t>
            </a:r>
            <a:r>
              <a:rPr lang="en-US" altLang="zh-CN" dirty="0"/>
              <a:t> / </a:t>
            </a:r>
            <a:r>
              <a:rPr lang="en-US" altLang="zh-CN" dirty="0" err="1"/>
              <a:t>RequireJS</a:t>
            </a:r>
            <a:r>
              <a:rPr lang="en-US" altLang="zh-CN" dirty="0"/>
              <a:t> </a:t>
            </a:r>
            <a:r>
              <a:rPr lang="en-US" altLang="zh-CN" dirty="0" err="1"/>
              <a:t>r.js</a:t>
            </a:r>
            <a:endParaRPr lang="en-US" altLang="zh-CN" dirty="0"/>
          </a:p>
          <a:p>
            <a:r>
              <a:rPr lang="ja-JP" altLang="en-US"/>
              <a:t>浏览器端需要额外引入加载器</a:t>
            </a:r>
            <a:endParaRPr lang="en-US" altLang="ja-JP" dirty="0"/>
          </a:p>
          <a:p>
            <a:r>
              <a:rPr lang="ja-JP" altLang="en-US"/>
              <a:t>不同模块规范兼容性差</a:t>
            </a:r>
            <a:r>
              <a:rPr lang="zh-CN" altLang="en-US" dirty="0"/>
              <a:t>（</a:t>
            </a:r>
            <a:r>
              <a:rPr lang="en-US" altLang="zh-CN" dirty="0"/>
              <a:t>ES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437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Sea.js / </a:t>
            </a:r>
            <a:r>
              <a:rPr lang="en-US" altLang="zh-CN" dirty="0" err="1"/>
              <a:t>RequireJS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6"/>
            <a:ext cx="8305800" cy="4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/>
              <a:t>运行时模块化</a:t>
            </a:r>
            <a:r>
              <a:rPr lang="zh-CN" altLang="en-US" dirty="0"/>
              <a:t>（引入加载器 </a:t>
            </a:r>
            <a:r>
              <a:rPr lang="en-US" altLang="zh-CN" dirty="0"/>
              <a:t>-&gt; </a:t>
            </a:r>
            <a:r>
              <a:rPr lang="zh-CN" altLang="en-US" dirty="0"/>
              <a:t>配置</a:t>
            </a:r>
            <a:r>
              <a:rPr lang="en-US" altLang="zh-CN" dirty="0"/>
              <a:t> -&gt; </a:t>
            </a:r>
            <a:r>
              <a:rPr lang="zh-CN" altLang="en-US" dirty="0"/>
              <a:t>加载模块）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24CEB-3C0F-DB46-B3B3-61C4F598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0132"/>
            <a:ext cx="4715107" cy="284960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B68416-F362-924E-B29B-8C97BC4C5BC1}"/>
              </a:ext>
            </a:extLst>
          </p:cNvPr>
          <p:cNvSpPr txBox="1">
            <a:spLocks/>
          </p:cNvSpPr>
          <p:nvPr/>
        </p:nvSpPr>
        <p:spPr>
          <a:xfrm>
            <a:off x="838200" y="2366304"/>
            <a:ext cx="3443868" cy="4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ja-JP" dirty="0" err="1">
                <a:solidFill>
                  <a:schemeClr val="tx2"/>
                </a:solidFill>
              </a:rPr>
              <a:t>Sea.js</a:t>
            </a:r>
            <a:endParaRPr lang="en-US" altLang="ja-JP" dirty="0">
              <a:solidFill>
                <a:schemeClr val="tx2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626979C-D58A-014D-93EA-2BC38F62A1A8}"/>
              </a:ext>
            </a:extLst>
          </p:cNvPr>
          <p:cNvSpPr txBox="1">
            <a:spLocks/>
          </p:cNvSpPr>
          <p:nvPr/>
        </p:nvSpPr>
        <p:spPr>
          <a:xfrm>
            <a:off x="6320884" y="2366304"/>
            <a:ext cx="3443868" cy="4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solidFill>
                  <a:schemeClr val="tx2"/>
                </a:solidFill>
              </a:rPr>
              <a:t>RequireJS</a:t>
            </a:r>
            <a:endParaRPr lang="en-US" altLang="ja-JP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B3F45-03D1-AF4B-9CFA-2EEEF042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84" y="2860132"/>
            <a:ext cx="4546599" cy="28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Grunt / Gulp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zh-CN" altLang="en-US" dirty="0"/>
              <a:t>：模块打包器（</a:t>
            </a:r>
            <a:r>
              <a:rPr lang="en-US" altLang="zh-CN" dirty="0"/>
              <a:t>module bundler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Grunt / Gulp</a:t>
            </a:r>
            <a:r>
              <a:rPr lang="zh-CN" altLang="en-US" dirty="0"/>
              <a:t>：任务运行器（</a:t>
            </a:r>
            <a:r>
              <a:rPr lang="en-US" altLang="zh-CN" dirty="0"/>
              <a:t>task runner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ja-JP" altLang="en-US"/>
              <a:t>定位不一致</a:t>
            </a:r>
            <a:endParaRPr lang="en-US" altLang="ja-JP" dirty="0"/>
          </a:p>
          <a:p>
            <a:r>
              <a:rPr lang="en-US" altLang="zh-CN" dirty="0"/>
              <a:t>Grunt / Gulp</a:t>
            </a:r>
            <a:r>
              <a:rPr lang="zh-CN" altLang="en-US" dirty="0"/>
              <a:t> </a:t>
            </a:r>
            <a:r>
              <a:rPr lang="ja-JP" altLang="en-US"/>
              <a:t>自动化处理任务</a:t>
            </a:r>
            <a:r>
              <a:rPr lang="zh-CN" altLang="en-US" dirty="0"/>
              <a:t>，</a:t>
            </a:r>
            <a:r>
              <a:rPr lang="ja-JP" altLang="en-US"/>
              <a:t>不是打包工具</a:t>
            </a:r>
            <a:r>
              <a:rPr lang="zh-CN" altLang="en-US" dirty="0"/>
              <a:t>，</a:t>
            </a:r>
            <a:r>
              <a:rPr lang="ja-JP" altLang="en-US"/>
              <a:t>可以加载打包任务实现打包</a:t>
            </a:r>
            <a:endParaRPr lang="en-US" altLang="ja-JP" dirty="0"/>
          </a:p>
          <a:p>
            <a:r>
              <a:rPr lang="en-US" altLang="zh-CN" dirty="0"/>
              <a:t>Grunt / Gulp</a:t>
            </a:r>
            <a:r>
              <a:rPr lang="zh-CN" altLang="en-US" dirty="0"/>
              <a:t> </a:t>
            </a:r>
            <a:r>
              <a:rPr lang="ja-JP" altLang="en-US"/>
              <a:t>可以结合</a:t>
            </a:r>
            <a:r>
              <a:rPr lang="zh-CN" altLang="en-US" dirty="0"/>
              <a:t> </a:t>
            </a:r>
            <a:r>
              <a:rPr lang="en-US" altLang="zh-CN" dirty="0"/>
              <a:t>webpack</a:t>
            </a:r>
            <a:r>
              <a:rPr lang="zh-CN" altLang="en-US" dirty="0"/>
              <a:t> </a:t>
            </a:r>
            <a:r>
              <a:rPr lang="ja-JP" altLang="en-US"/>
              <a:t>使用完成更加复杂的场景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647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Grunt / Gulp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535658" cy="80503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gulp </a:t>
            </a:r>
            <a:r>
              <a:rPr lang="ja-JP" altLang="en-US"/>
              <a:t>结合</a:t>
            </a:r>
            <a:r>
              <a:rPr lang="en-US" altLang="ja-JP" dirty="0"/>
              <a:t> webpack</a:t>
            </a:r>
            <a:r>
              <a:rPr lang="zh-CN" altLang="en-US" dirty="0"/>
              <a:t> 打包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83860-2F44-A84C-90EB-35BA6878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8173"/>
            <a:ext cx="5126979" cy="368879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CA615EF-3214-8B45-BA4A-61E268D17EF4}"/>
              </a:ext>
            </a:extLst>
          </p:cNvPr>
          <p:cNvSpPr/>
          <p:nvPr/>
        </p:nvSpPr>
        <p:spPr>
          <a:xfrm>
            <a:off x="894472" y="3587262"/>
            <a:ext cx="2144151" cy="37982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82E037-E1F8-3547-881F-95282DDD3046}"/>
              </a:ext>
            </a:extLst>
          </p:cNvPr>
          <p:cNvSpPr/>
          <p:nvPr/>
        </p:nvSpPr>
        <p:spPr>
          <a:xfrm>
            <a:off x="922607" y="5726516"/>
            <a:ext cx="2144151" cy="37982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EDEF92-9E43-A641-9E57-CF6281211049}"/>
              </a:ext>
            </a:extLst>
          </p:cNvPr>
          <p:cNvSpPr/>
          <p:nvPr/>
        </p:nvSpPr>
        <p:spPr>
          <a:xfrm>
            <a:off x="894471" y="4149969"/>
            <a:ext cx="4240238" cy="140676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229C3F-B45E-5047-B07A-FBA863D4CEE7}"/>
              </a:ext>
            </a:extLst>
          </p:cNvPr>
          <p:cNvCxnSpPr/>
          <p:nvPr/>
        </p:nvCxnSpPr>
        <p:spPr>
          <a:xfrm flipH="1">
            <a:off x="3502855" y="3587262"/>
            <a:ext cx="3685736" cy="189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7ABDC-6CA9-DD4E-A0F4-F8FB7F351C08}"/>
              </a:ext>
            </a:extLst>
          </p:cNvPr>
          <p:cNvCxnSpPr/>
          <p:nvPr/>
        </p:nvCxnSpPr>
        <p:spPr>
          <a:xfrm flipH="1">
            <a:off x="5373858" y="4853353"/>
            <a:ext cx="1814733" cy="15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822D48-ED87-204A-9E69-BD6BA7979737}"/>
              </a:ext>
            </a:extLst>
          </p:cNvPr>
          <p:cNvCxnSpPr>
            <a:cxnSpLocks/>
          </p:cNvCxnSpPr>
          <p:nvPr/>
        </p:nvCxnSpPr>
        <p:spPr>
          <a:xfrm flipH="1" flipV="1">
            <a:off x="3277773" y="5916429"/>
            <a:ext cx="3699802" cy="1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A7C434-5149-D644-AE7F-4A32FCD9B8D5}"/>
              </a:ext>
            </a:extLst>
          </p:cNvPr>
          <p:cNvSpPr txBox="1"/>
          <p:nvPr/>
        </p:nvSpPr>
        <p:spPr>
          <a:xfrm>
            <a:off x="7287065" y="34078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前置任务处理</a:t>
            </a:r>
            <a:endParaRPr lang="en-US" dirty="0">
              <a:solidFill>
                <a:srgbClr val="2B3A4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2371B-F260-524D-AE9D-42B5D2EE065D}"/>
              </a:ext>
            </a:extLst>
          </p:cNvPr>
          <p:cNvSpPr txBox="1"/>
          <p:nvPr/>
        </p:nvSpPr>
        <p:spPr>
          <a:xfrm>
            <a:off x="7188591" y="466213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B3A42"/>
                </a:solidFill>
              </a:rPr>
              <a:t>webpack</a:t>
            </a:r>
            <a:r>
              <a:rPr lang="zh-CN" altLang="en-US" dirty="0">
                <a:solidFill>
                  <a:srgbClr val="2B3A42"/>
                </a:solidFill>
              </a:rPr>
              <a:t> 打包</a:t>
            </a:r>
            <a:endParaRPr lang="en-US" dirty="0">
              <a:solidFill>
                <a:srgbClr val="2B3A4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23EC2B-505D-8E4D-AF5B-12CAF200545E}"/>
              </a:ext>
            </a:extLst>
          </p:cNvPr>
          <p:cNvSpPr txBox="1"/>
          <p:nvPr/>
        </p:nvSpPr>
        <p:spPr>
          <a:xfrm>
            <a:off x="6977575" y="57448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B3A42"/>
                </a:solidFill>
              </a:rPr>
              <a:t>后置任务处理</a:t>
            </a:r>
            <a:endParaRPr lang="en-US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Browserify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webpack</a:t>
            </a:r>
            <a:r>
              <a:rPr lang="en-US" altLang="zh-CN" dirty="0"/>
              <a:t> ≈ </a:t>
            </a:r>
            <a:r>
              <a:rPr lang="zh-CN" altLang="en-US" dirty="0"/>
              <a:t>增强的 </a:t>
            </a:r>
            <a:r>
              <a:rPr lang="en-US" altLang="zh-CN" dirty="0" err="1"/>
              <a:t>Browserify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>
                <a:hlinkClick r:id="rId2"/>
              </a:rPr>
              <a:t>官方对比</a:t>
            </a:r>
            <a:r>
              <a:rPr lang="zh-CN" altLang="en-US" dirty="0">
                <a:hlinkClick r:id="rId2"/>
              </a:rPr>
              <a:t>：</a:t>
            </a:r>
            <a:r>
              <a:rPr lang="en-US" altLang="zh-CN" dirty="0">
                <a:hlinkClick r:id="rId2"/>
              </a:rPr>
              <a:t>Comparison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06DE18-966F-094D-BD5B-A6B97D276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27102"/>
              </p:ext>
            </p:extLst>
          </p:nvPr>
        </p:nvGraphicFramePr>
        <p:xfrm>
          <a:off x="942502" y="3015504"/>
          <a:ext cx="8127999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502">
                  <a:extLst>
                    <a:ext uri="{9D8B030D-6E8A-4147-A177-3AD203B41FA5}">
                      <a16:colId xmlns:a16="http://schemas.microsoft.com/office/drawing/2014/main" val="1865554474"/>
                    </a:ext>
                  </a:extLst>
                </a:gridCol>
                <a:gridCol w="2451370">
                  <a:extLst>
                    <a:ext uri="{9D8B030D-6E8A-4147-A177-3AD203B41FA5}">
                      <a16:colId xmlns:a16="http://schemas.microsoft.com/office/drawing/2014/main" val="3203608713"/>
                    </a:ext>
                  </a:extLst>
                </a:gridCol>
                <a:gridCol w="1940127">
                  <a:extLst>
                    <a:ext uri="{9D8B030D-6E8A-4147-A177-3AD203B41FA5}">
                      <a16:colId xmlns:a16="http://schemas.microsoft.com/office/drawing/2014/main" val="589983723"/>
                    </a:ext>
                  </a:extLst>
                </a:gridCol>
              </a:tblGrid>
              <a:tr h="263655">
                <a:tc>
                  <a:txBody>
                    <a:bodyPr/>
                    <a:lstStyle/>
                    <a:p>
                      <a:r>
                        <a:rPr lang="ja-JP" altLang="en-US"/>
                        <a:t>特性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webpack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browserify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0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/>
                        <a:t>按需加载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Chunk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不支持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06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ES6 import/export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webpack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ja-JP" altLang="en-US"/>
                        <a:t>以上支持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不支持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46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require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不支持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0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CommonJS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dirty="0"/>
                        <a:t>require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81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 (guided) </a:t>
                      </a:r>
                      <a:r>
                        <a:rPr lang="ja-JP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中的表达式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require("./templates/" + template)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支持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/>
                        <a:t>不支持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87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3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73A4-1176-944A-85AA-93887BE9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ja-JP" altLang="en-US"/>
              <a:t>各方案热度对比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CAA7A94-298D-FF49-A5D8-7F8B5E41E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904" y="2422268"/>
            <a:ext cx="10519896" cy="3537178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119730F-2F0B-C947-86BD-BFC0840D85F1}"/>
              </a:ext>
            </a:extLst>
          </p:cNvPr>
          <p:cNvSpPr txBox="1">
            <a:spLocks/>
          </p:cNvSpPr>
          <p:nvPr/>
        </p:nvSpPr>
        <p:spPr>
          <a:xfrm>
            <a:off x="838200" y="17759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6797DC1-5E00-C447-B000-5B687D9C19F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96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2B3A42"/>
                </a:solidFill>
              </a:rPr>
              <a:t>webpack / gulp / grunt / </a:t>
            </a:r>
            <a:r>
              <a:rPr lang="en-US" altLang="zh-CN" dirty="0" err="1">
                <a:solidFill>
                  <a:srgbClr val="2B3A42"/>
                </a:solidFill>
              </a:rPr>
              <a:t>browserify</a:t>
            </a:r>
            <a:endParaRPr lang="en-US" altLang="zh-CN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 安装与使用</a:t>
            </a:r>
          </a:p>
        </p:txBody>
      </p:sp>
    </p:spTree>
    <p:extLst>
      <p:ext uri="{BB962C8B-B14F-4D97-AF65-F5344CB8AC3E}">
        <p14:creationId xmlns:p14="http://schemas.microsoft.com/office/powerpoint/2010/main" val="396237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安装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1. </a:t>
            </a:r>
            <a:r>
              <a:rPr lang="ja-JP" altLang="en-US"/>
              <a:t>安装</a:t>
            </a:r>
            <a:r>
              <a:rPr lang="zh-CN" altLang="en-US" dirty="0"/>
              <a:t> </a:t>
            </a:r>
            <a:r>
              <a:rPr lang="en-US" altLang="zh-CN" dirty="0"/>
              <a:t>webpack</a:t>
            </a:r>
            <a:r>
              <a:rPr lang="zh-CN" altLang="en-US" dirty="0"/>
              <a:t> </a:t>
            </a:r>
            <a:r>
              <a:rPr lang="ja-JP" altLang="en-US"/>
              <a:t>之前</a:t>
            </a:r>
            <a:r>
              <a:rPr lang="zh-CN" altLang="en-US" dirty="0"/>
              <a:t>，</a:t>
            </a:r>
            <a:r>
              <a:rPr lang="ja-JP" altLang="en-US"/>
              <a:t>需要安装</a:t>
            </a:r>
            <a:r>
              <a:rPr lang="zh-CN" altLang="en-US" dirty="0"/>
              <a:t> </a:t>
            </a:r>
            <a:r>
              <a:rPr lang="en-US" altLang="zh-CN" dirty="0"/>
              <a:t>Node.js</a:t>
            </a:r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Node.js Downloads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初始化项目，</a:t>
            </a:r>
            <a:r>
              <a:rPr lang="ja-JP" altLang="en-US"/>
              <a:t>生成</a:t>
            </a:r>
            <a:r>
              <a:rPr lang="zh-CN" altLang="en-US" dirty="0"/>
              <a:t> </a:t>
            </a:r>
            <a:r>
              <a:rPr lang="en-US" altLang="zh-CN" dirty="0" err="1"/>
              <a:t>package.json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使用本地安装而不是全局安装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npm</a:t>
            </a:r>
            <a:r>
              <a:rPr lang="en-US" altLang="zh-CN" dirty="0"/>
              <a:t> install --save-dev </a:t>
            </a:r>
            <a:r>
              <a:rPr lang="en-US" altLang="zh-CN" dirty="0" err="1"/>
              <a:t>webpack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npm</a:t>
            </a:r>
            <a:r>
              <a:rPr lang="en-US" altLang="zh-CN" dirty="0"/>
              <a:t> install --save-dev </a:t>
            </a:r>
            <a:r>
              <a:rPr lang="en-US" altLang="zh-CN" dirty="0" err="1"/>
              <a:t>webpack</a:t>
            </a:r>
            <a:r>
              <a:rPr lang="en-US" altLang="zh-CN" dirty="0"/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120690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安装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4. </a:t>
            </a:r>
            <a:r>
              <a:rPr lang="ja-JP" altLang="en-US"/>
              <a:t>使用</a:t>
            </a:r>
            <a:r>
              <a:rPr lang="zh-CN" altLang="en-US" dirty="0"/>
              <a:t> </a:t>
            </a:r>
            <a:r>
              <a:rPr lang="en-US" altLang="zh-CN" dirty="0" err="1"/>
              <a:t>npx</a:t>
            </a:r>
            <a:r>
              <a:rPr lang="en-US" altLang="zh-CN" dirty="0"/>
              <a:t> webpack --version </a:t>
            </a:r>
            <a:r>
              <a:rPr lang="ja-JP" altLang="en-US"/>
              <a:t>查看版本</a:t>
            </a:r>
            <a:endParaRPr lang="en-US" altLang="ja-JP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 </a:t>
            </a:r>
            <a:r>
              <a:rPr lang="ja-JP" altLang="en-US"/>
              <a:t>使用</a:t>
            </a:r>
            <a:r>
              <a:rPr lang="en-US" altLang="ja-JP" dirty="0"/>
              <a:t> </a:t>
            </a:r>
            <a:r>
              <a:rPr lang="en-US" altLang="ja-JP" dirty="0" err="1"/>
              <a:t>npx</a:t>
            </a:r>
            <a:r>
              <a:rPr lang="en-US" altLang="ja-JP" dirty="0"/>
              <a:t> webpack --help </a:t>
            </a:r>
            <a:r>
              <a:rPr lang="ja-JP" altLang="en-US"/>
              <a:t>查看</a:t>
            </a:r>
            <a:r>
              <a:rPr lang="en-US" altLang="ja-JP" dirty="0"/>
              <a:t> webpack-cli </a:t>
            </a:r>
            <a:r>
              <a:rPr lang="ja-JP" altLang="en-US"/>
              <a:t>用法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0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初步使用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26409"/>
            <a:ext cx="3247417" cy="54292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目录结构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518142B-3DE4-A44A-B678-EB0449854AF9}"/>
              </a:ext>
            </a:extLst>
          </p:cNvPr>
          <p:cNvSpPr txBox="1">
            <a:spLocks/>
          </p:cNvSpPr>
          <p:nvPr/>
        </p:nvSpPr>
        <p:spPr>
          <a:xfrm>
            <a:off x="4453646" y="3226409"/>
            <a:ext cx="3247417" cy="54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/>
              <a:t>代码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89246-0945-E74A-B3A4-D047907B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98" y="3769331"/>
            <a:ext cx="3681111" cy="2150761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0CFDD4B-90FA-A943-9861-7C48D40125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267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>
                <a:solidFill>
                  <a:srgbClr val="2B3A42"/>
                </a:solidFill>
              </a:rPr>
              <a:t>创建目录结构及文件</a:t>
            </a:r>
            <a:endParaRPr lang="en-US" altLang="ja-JP" dirty="0">
              <a:solidFill>
                <a:srgbClr val="2B3A42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err="1">
                <a:solidFill>
                  <a:srgbClr val="2B3A42"/>
                </a:solidFill>
              </a:rPr>
              <a:t>Index.html</a:t>
            </a:r>
            <a:r>
              <a:rPr lang="en-US" altLang="zh-CN" dirty="0">
                <a:solidFill>
                  <a:srgbClr val="2B3A42"/>
                </a:solidFill>
              </a:rPr>
              <a:t>  </a:t>
            </a:r>
            <a:r>
              <a:rPr lang="en-US" altLang="zh-CN" dirty="0" err="1">
                <a:solidFill>
                  <a:srgbClr val="2B3A42"/>
                </a:solidFill>
              </a:rPr>
              <a:t>src</a:t>
            </a:r>
            <a:r>
              <a:rPr lang="en-US" altLang="zh-CN" dirty="0">
                <a:solidFill>
                  <a:srgbClr val="2B3A42"/>
                </a:solidFill>
              </a:rPr>
              <a:t>/</a:t>
            </a:r>
            <a:r>
              <a:rPr lang="en-US" altLang="zh-CN" dirty="0" err="1">
                <a:solidFill>
                  <a:srgbClr val="2B3A42"/>
                </a:solidFill>
              </a:rPr>
              <a:t>hello.js</a:t>
            </a:r>
            <a:r>
              <a:rPr lang="en-US" altLang="zh-CN" dirty="0">
                <a:solidFill>
                  <a:srgbClr val="2B3A42"/>
                </a:solidFill>
              </a:rPr>
              <a:t>  </a:t>
            </a:r>
            <a:r>
              <a:rPr lang="en-US" altLang="zh-CN" dirty="0" err="1">
                <a:solidFill>
                  <a:srgbClr val="2B3A42"/>
                </a:solidFill>
              </a:rPr>
              <a:t>src</a:t>
            </a:r>
            <a:r>
              <a:rPr lang="en-US" altLang="zh-CN" dirty="0">
                <a:solidFill>
                  <a:srgbClr val="2B3A42"/>
                </a:solidFill>
              </a:rPr>
              <a:t>/</a:t>
            </a:r>
            <a:r>
              <a:rPr lang="en-US" altLang="zh-CN" dirty="0" err="1">
                <a:solidFill>
                  <a:srgbClr val="2B3A42"/>
                </a:solidFill>
              </a:rPr>
              <a:t>index.js</a:t>
            </a:r>
            <a:endParaRPr lang="en-US" altLang="zh-CN" dirty="0">
              <a:solidFill>
                <a:srgbClr val="2B3A4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C4B12-1B2D-4D4D-8E72-4335C757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5" y="3769330"/>
            <a:ext cx="3009673" cy="1833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9E881-5F9B-FD43-A4FA-075AC6ABF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261" y="3769330"/>
            <a:ext cx="3594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初步使用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                                                    2. </a:t>
            </a:r>
            <a:r>
              <a:rPr lang="ja-JP" altLang="en-US"/>
              <a:t>使用</a:t>
            </a:r>
            <a:r>
              <a:rPr lang="zh-CN" altLang="en-US" dirty="0"/>
              <a:t> </a:t>
            </a:r>
            <a:r>
              <a:rPr lang="en-US" altLang="zh-CN" dirty="0" err="1"/>
              <a:t>npm</a:t>
            </a:r>
            <a:r>
              <a:rPr lang="en-US" altLang="zh-CN" dirty="0"/>
              <a:t> run build </a:t>
            </a:r>
            <a:r>
              <a:rPr lang="ja-JP" altLang="en-US"/>
              <a:t>打包</a:t>
            </a: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/>
              <a:t>运行</a:t>
            </a:r>
            <a:r>
              <a:rPr lang="zh-CN" altLang="en-US" dirty="0"/>
              <a:t> </a:t>
            </a:r>
            <a:r>
              <a:rPr lang="en-US" altLang="zh-CN" dirty="0" err="1"/>
              <a:t>index.html</a:t>
            </a: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A9B6-29B0-B247-9D04-98059FAC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09" y="2350294"/>
            <a:ext cx="4313988" cy="1725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F95F3-7305-AD45-AF4C-59AB354B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15" y="3855379"/>
            <a:ext cx="4465401" cy="258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693E1-A30D-0D45-AB27-9B0FC33A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015" y="2348842"/>
            <a:ext cx="2374900" cy="13716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5894A97-BDDC-AF4C-8A53-60150D68F8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999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ja-JP" altLang="en-US">
                <a:solidFill>
                  <a:srgbClr val="2B3A42"/>
                </a:solidFill>
              </a:rPr>
              <a:t>使用</a:t>
            </a:r>
            <a:r>
              <a:rPr lang="zh-CN" altLang="en-US" dirty="0">
                <a:solidFill>
                  <a:srgbClr val="2B3A42"/>
                </a:solidFill>
              </a:rPr>
              <a:t> </a:t>
            </a:r>
            <a:r>
              <a:rPr lang="en-US" altLang="zh-CN" dirty="0" err="1">
                <a:solidFill>
                  <a:srgbClr val="2B3A42"/>
                </a:solidFill>
              </a:rPr>
              <a:t>npx</a:t>
            </a:r>
            <a:r>
              <a:rPr lang="en-US" altLang="zh-CN" dirty="0">
                <a:solidFill>
                  <a:srgbClr val="2B3A42"/>
                </a:solidFill>
              </a:rPr>
              <a:t> webpack </a:t>
            </a:r>
            <a:r>
              <a:rPr lang="ja-JP" altLang="en-US">
                <a:solidFill>
                  <a:srgbClr val="2B3A42"/>
                </a:solidFill>
              </a:rPr>
              <a:t>打包</a:t>
            </a:r>
            <a:endParaRPr lang="en-US" altLang="ja-JP" dirty="0">
              <a:solidFill>
                <a:srgbClr val="2B3A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 </a:t>
            </a:r>
            <a:r>
              <a:rPr lang="zh-CN" altLang="en-US" dirty="0"/>
              <a:t>能做什么</a:t>
            </a:r>
          </a:p>
        </p:txBody>
      </p:sp>
    </p:spTree>
    <p:extLst>
      <p:ext uri="{BB962C8B-B14F-4D97-AF65-F5344CB8AC3E}">
        <p14:creationId xmlns:p14="http://schemas.microsoft.com/office/powerpoint/2010/main" val="394664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41754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CN" altLang="en-US" dirty="0"/>
              <a:t>模块规范</a:t>
            </a: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AMD</a:t>
            </a:r>
            <a:r>
              <a:rPr lang="zh-CN" altLang="en-US" dirty="0"/>
              <a:t>   </a:t>
            </a:r>
            <a:r>
              <a:rPr lang="en-US" altLang="zh-CN" dirty="0"/>
              <a:t>CMD</a:t>
            </a:r>
            <a:r>
              <a:rPr lang="zh-CN" altLang="en-US" dirty="0"/>
              <a:t>   </a:t>
            </a:r>
            <a:r>
              <a:rPr lang="en-US" altLang="zh-CN" dirty="0" err="1"/>
              <a:t>CommonJS</a:t>
            </a:r>
            <a:r>
              <a:rPr lang="zh-CN" altLang="en-US" dirty="0"/>
              <a:t>    </a:t>
            </a:r>
            <a:r>
              <a:rPr lang="en-US" altLang="zh-CN" dirty="0"/>
              <a:t>ESM</a:t>
            </a:r>
            <a:r>
              <a:rPr lang="zh-CN" altLang="en-US" dirty="0"/>
              <a:t>   </a:t>
            </a:r>
            <a:r>
              <a:rPr lang="en-US" altLang="zh-CN" dirty="0"/>
              <a:t>UMD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zh-CN" alt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56E4DEA-3CB0-0B4D-B372-84A597E9F07A}"/>
              </a:ext>
            </a:extLst>
          </p:cNvPr>
          <p:cNvSpPr/>
          <p:nvPr/>
        </p:nvSpPr>
        <p:spPr>
          <a:xfrm rot="5400000">
            <a:off x="5582478" y="431480"/>
            <a:ext cx="954157" cy="58773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pack课程PPT模版 (1).pptx" id="{181029F3-11CE-4405-9C55-3D32EDC7ADE0}" vid="{0ADE97DC-0394-4007-B658-4737B21FBD9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9523</TotalTime>
  <Words>618</Words>
  <Application>Microsoft Macintosh PowerPoint</Application>
  <PresentationFormat>Widescreen</PresentationFormat>
  <Paragraphs>140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ＭＳ Ｐゴシック</vt:lpstr>
      <vt:lpstr>黑体</vt:lpstr>
      <vt:lpstr>宋体</vt:lpstr>
      <vt:lpstr>Arial</vt:lpstr>
      <vt:lpstr>Calibri</vt:lpstr>
      <vt:lpstr>Wingdings</vt:lpstr>
      <vt:lpstr>Office 主题</vt:lpstr>
      <vt:lpstr>webpack 从入门到精通</vt:lpstr>
      <vt:lpstr>第一章 为什么需要 webpack ？</vt:lpstr>
      <vt:lpstr>webpack 安装与使用</vt:lpstr>
      <vt:lpstr>webpack 安装</vt:lpstr>
      <vt:lpstr>webpack 安装</vt:lpstr>
      <vt:lpstr>webpack 初步使用</vt:lpstr>
      <vt:lpstr>webpack 初步使用</vt:lpstr>
      <vt:lpstr>webpack 能做什么</vt:lpstr>
      <vt:lpstr>模块化</vt:lpstr>
      <vt:lpstr>问题</vt:lpstr>
      <vt:lpstr>webpack</vt:lpstr>
      <vt:lpstr>webpack</vt:lpstr>
      <vt:lpstr>设计理念</vt:lpstr>
      <vt:lpstr>设计理念</vt:lpstr>
      <vt:lpstr>设计理念</vt:lpstr>
      <vt:lpstr>webpack 的更多功能</vt:lpstr>
      <vt:lpstr>webpack</vt:lpstr>
      <vt:lpstr>多种实用工具 — webpack visualizer</vt:lpstr>
      <vt:lpstr>多种实用工具 — webpack analyse </vt:lpstr>
      <vt:lpstr>更好的开发体验 webpack dashboard</vt:lpstr>
      <vt:lpstr>问题</vt:lpstr>
      <vt:lpstr>webpack 出现之前的前端构建工具</vt:lpstr>
      <vt:lpstr>Sea.js / RequireJS</vt:lpstr>
      <vt:lpstr>Sea.js / RequireJS</vt:lpstr>
      <vt:lpstr>Grunt / Gulp</vt:lpstr>
      <vt:lpstr>Grunt / Gulp</vt:lpstr>
      <vt:lpstr>Browserify</vt:lpstr>
      <vt:lpstr>Google Trends — 各方案热度对比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calvinma(马铖)</dc:creator>
  <cp:lastModifiedBy>T125698</cp:lastModifiedBy>
  <cp:revision>430</cp:revision>
  <dcterms:created xsi:type="dcterms:W3CDTF">2018-06-23T07:26:49Z</dcterms:created>
  <dcterms:modified xsi:type="dcterms:W3CDTF">2018-08-04T04:43:06Z</dcterms:modified>
</cp:coreProperties>
</file>